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92" r:id="rId1"/>
  </p:sldMasterIdLst>
  <p:sldIdLst>
    <p:sldId id="256" r:id="rId2"/>
    <p:sldId id="257" r:id="rId3"/>
    <p:sldId id="258" r:id="rId4"/>
    <p:sldId id="278" r:id="rId5"/>
    <p:sldId id="259" r:id="rId6"/>
    <p:sldId id="268" r:id="rId7"/>
    <p:sldId id="261" r:id="rId8"/>
    <p:sldId id="265" r:id="rId9"/>
    <p:sldId id="267" r:id="rId10"/>
    <p:sldId id="269" r:id="rId11"/>
    <p:sldId id="266" r:id="rId12"/>
    <p:sldId id="270" r:id="rId13"/>
    <p:sldId id="260" r:id="rId14"/>
    <p:sldId id="271" r:id="rId15"/>
    <p:sldId id="272" r:id="rId16"/>
    <p:sldId id="273" r:id="rId17"/>
    <p:sldId id="262" r:id="rId18"/>
    <p:sldId id="275" r:id="rId19"/>
    <p:sldId id="263" r:id="rId20"/>
    <p:sldId id="264" r:id="rId21"/>
    <p:sldId id="274" r:id="rId22"/>
    <p:sldId id="276" r:id="rId23"/>
    <p:sldId id="281" r:id="rId24"/>
    <p:sldId id="282" r:id="rId25"/>
    <p:sldId id="279" r:id="rId26"/>
    <p:sldId id="280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10/22/2020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89141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10/22/2020</a:t>
            </a:fld>
            <a:endParaRPr lang="en-US" spc="5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pc="5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15257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10/22/2020</a:t>
            </a:fld>
            <a:endParaRPr lang="en-US" spc="5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pc="5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638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10/22/2020</a:t>
            </a:fld>
            <a:endParaRPr lang="en-US" spc="5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pc="5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036085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10/22/2020</a:t>
            </a:fld>
            <a:endParaRPr lang="en-US" spc="5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pc="5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461947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10/22/2020</a:t>
            </a:fld>
            <a:endParaRPr lang="en-US" spc="5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pc="5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02558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10/22/2020</a:t>
            </a:fld>
            <a:endParaRPr lang="en-US" spc="5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pc="5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80148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10/22/2020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067600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10/22/2020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85943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10/22/2020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71437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10/22/2020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37897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10/22/2020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19466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10/22/2020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91362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10/22/2020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24646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10/22/2020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90968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10/22/2020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04628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10/22/2020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effectLst>
                <a:outerShdw blurRad="50800" dist="38100" dir="2700000" algn="tl" rotWithShape="0">
                  <a:prstClr val="black">
                    <a:alpha val="43000"/>
                  </a:prstClr>
                </a:outerShdw>
              </a:effectLst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55858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algn="r"/>
            <a:fld id="{A37D6D71-8B28-4ED6-B932-04B197003D23}" type="datetimeFigureOut">
              <a:rPr lang="en-US" smtClean="0"/>
              <a:pPr algn="r"/>
              <a:t>10/22/2020</a:t>
            </a:fld>
            <a:endParaRPr lang="en-US" spc="5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spc="5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96054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93" r:id="rId1"/>
    <p:sldLayoutId id="2147483994" r:id="rId2"/>
    <p:sldLayoutId id="2147483995" r:id="rId3"/>
    <p:sldLayoutId id="2147483996" r:id="rId4"/>
    <p:sldLayoutId id="2147483997" r:id="rId5"/>
    <p:sldLayoutId id="2147483998" r:id="rId6"/>
    <p:sldLayoutId id="2147483999" r:id="rId7"/>
    <p:sldLayoutId id="2147484000" r:id="rId8"/>
    <p:sldLayoutId id="2147484001" r:id="rId9"/>
    <p:sldLayoutId id="2147484002" r:id="rId10"/>
    <p:sldLayoutId id="2147484003" r:id="rId11"/>
    <p:sldLayoutId id="2147484004" r:id="rId12"/>
    <p:sldLayoutId id="2147484005" r:id="rId13"/>
    <p:sldLayoutId id="2147484006" r:id="rId14"/>
    <p:sldLayoutId id="2147484007" r:id="rId15"/>
    <p:sldLayoutId id="2147484008" r:id="rId16"/>
    <p:sldLayoutId id="214748400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Picture 3">
            <a:extLst>
              <a:ext uri="{FF2B5EF4-FFF2-40B4-BE49-F238E27FC236}">
                <a16:creationId xmlns:a16="http://schemas.microsoft.com/office/drawing/2014/main" id="{3BEE3788-8935-4DCF-88E3-41727DB4200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t="8819" b="966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41A26C5-5453-4AE5-A086-75D0DB8564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75534" y="0"/>
            <a:ext cx="10175938" cy="3063240"/>
          </a:xfrm>
        </p:spPr>
        <p:txBody>
          <a:bodyPr anchor="b">
            <a:norm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Incident Services : Impact Prediction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98BBC8-A774-457A-BCC0-A4071A8774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0120" y="3063240"/>
            <a:ext cx="10268712" cy="2971800"/>
          </a:xfrm>
        </p:spPr>
        <p:txBody>
          <a:bodyPr anchor="t">
            <a:normAutofit/>
          </a:bodyPr>
          <a:lstStyle/>
          <a:p>
            <a:endParaRPr lang="en-US" dirty="0">
              <a:solidFill>
                <a:schemeClr val="tx1"/>
              </a:solidFill>
            </a:endParaRPr>
          </a:p>
          <a:p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Presented By:</a:t>
            </a:r>
          </a:p>
          <a:p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Ms. Shruti Bichkunde</a:t>
            </a:r>
          </a:p>
          <a:p>
            <a:endParaRPr 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Mentor:</a:t>
            </a:r>
          </a:p>
          <a:p>
            <a:r>
              <a:rPr lang="en-US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Rajashekar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IN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id="{5582CA41-9DA5-43EF-B1B2-E472CAEF71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31688" y="138070"/>
            <a:ext cx="1187051" cy="411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0875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76550B-AA06-4CDD-97F5-0B77D48023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3390" y="179774"/>
            <a:ext cx="9789634" cy="805647"/>
          </a:xfrm>
        </p:spPr>
        <p:txBody>
          <a:bodyPr/>
          <a:lstStyle/>
          <a:p>
            <a:r>
              <a:rPr lang="en-US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‘Location Attribute’</a:t>
            </a:r>
            <a:endParaRPr lang="en-IN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slide7" descr="Top10_Location">
            <a:extLst>
              <a:ext uri="{FF2B5EF4-FFF2-40B4-BE49-F238E27FC236}">
                <a16:creationId xmlns:a16="http://schemas.microsoft.com/office/drawing/2014/main" id="{9F9F7E8F-A81E-43EF-B586-24836A6315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2481" y="985421"/>
            <a:ext cx="8380521" cy="5692806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</p:pic>
    </p:spTree>
    <p:extLst>
      <p:ext uri="{BB962C8B-B14F-4D97-AF65-F5344CB8AC3E}">
        <p14:creationId xmlns:p14="http://schemas.microsoft.com/office/powerpoint/2010/main" val="20384777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D795CAD-0ADE-474C-A3C4-F9AF0EFAA8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230819"/>
            <a:ext cx="10018713" cy="754602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‘</a:t>
            </a:r>
            <a:r>
              <a:rPr lang="en-US" b="1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Caller_ID</a:t>
            </a:r>
            <a:r>
              <a:rPr lang="en-US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’ and ‘</a:t>
            </a:r>
            <a:r>
              <a:rPr lang="en-US" b="1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Type_Contact</a:t>
            </a:r>
            <a:r>
              <a:rPr lang="en-US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’</a:t>
            </a:r>
            <a:endParaRPr lang="en-IN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slide6" descr="type_contact">
            <a:extLst>
              <a:ext uri="{FF2B5EF4-FFF2-40B4-BE49-F238E27FC236}">
                <a16:creationId xmlns:a16="http://schemas.microsoft.com/office/drawing/2014/main" id="{A6AE12BD-D131-4C13-8D5D-39FC7CF4F5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4019" y="985421"/>
            <a:ext cx="7421732" cy="5757169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</p:pic>
    </p:spTree>
    <p:extLst>
      <p:ext uri="{BB962C8B-B14F-4D97-AF65-F5344CB8AC3E}">
        <p14:creationId xmlns:p14="http://schemas.microsoft.com/office/powerpoint/2010/main" val="4134989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5734E-00B8-4577-B56A-2F340580C1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768" y="75460"/>
            <a:ext cx="11194742" cy="956569"/>
          </a:xfrm>
        </p:spPr>
        <p:txBody>
          <a:bodyPr>
            <a:normAutofit fontScale="90000"/>
          </a:bodyPr>
          <a:lstStyle/>
          <a:p>
            <a:r>
              <a:rPr lang="en-IN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lang="en-IN" sz="40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tal Number of days taken for some particular locations to resolve the issue.</a:t>
            </a:r>
            <a:endParaRPr lang="en-IN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790106-CA50-4C96-97BC-BABB28A9E8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7981" y="1127464"/>
            <a:ext cx="10413506" cy="5663954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</p:pic>
    </p:spTree>
    <p:extLst>
      <p:ext uri="{BB962C8B-B14F-4D97-AF65-F5344CB8AC3E}">
        <p14:creationId xmlns:p14="http://schemas.microsoft.com/office/powerpoint/2010/main" val="37878194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DF9A43-FC5F-4308-B0B6-4ED35B4E45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0" y="0"/>
            <a:ext cx="10018713" cy="796771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Exploratory Data Analysis (EDA) </a:t>
            </a:r>
            <a:endParaRPr lang="en-IN" dirty="0">
              <a:solidFill>
                <a:srgbClr val="00206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971A40-D4F7-4574-9D05-7B379167F1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3794" y="2307455"/>
            <a:ext cx="6223249" cy="3234431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Missing values (values are represented by “?”) only account for two columns ‘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problem_id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’ and ‘change request’ with 98.3% and 99.3% respectively.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Hence, I eliminated these two columns from dataset.</a:t>
            </a:r>
          </a:p>
          <a:p>
            <a:pPr marL="0" indent="0">
              <a:buNone/>
            </a:pPr>
            <a:endParaRPr lang="en-IN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5D71F93-4E9B-4D5D-8C8D-5EA2AEBF82AC}"/>
              </a:ext>
            </a:extLst>
          </p:cNvPr>
          <p:cNvSpPr txBox="1">
            <a:spLocks/>
          </p:cNvSpPr>
          <p:nvPr/>
        </p:nvSpPr>
        <p:spPr>
          <a:xfrm>
            <a:off x="1484310" y="750903"/>
            <a:ext cx="10018713" cy="796771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Cleaning</a:t>
            </a:r>
            <a:endParaRPr lang="en-IN" u="sn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CFE04AE-ACF1-4D06-A0F7-FE747756C0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7043" y="1624612"/>
            <a:ext cx="4152900" cy="5069151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</p:pic>
    </p:spTree>
    <p:extLst>
      <p:ext uri="{BB962C8B-B14F-4D97-AF65-F5344CB8AC3E}">
        <p14:creationId xmlns:p14="http://schemas.microsoft.com/office/powerpoint/2010/main" val="15346805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A5071C-E44C-46CC-A3A8-A1B06A6BD3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318117"/>
            <a:ext cx="10018713" cy="790113"/>
          </a:xfrm>
        </p:spPr>
        <p:txBody>
          <a:bodyPr>
            <a:normAutofit fontScale="90000"/>
          </a:bodyPr>
          <a:lstStyle/>
          <a:p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Cleaning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(Continued)</a:t>
            </a:r>
            <a:br>
              <a:rPr lang="en-IN" u="sng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DB02A7-71AD-4DC8-BD60-6334B83AB1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15129" y="581487"/>
            <a:ext cx="10018713" cy="1638671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endParaRPr lang="en-IN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‘ID’ column has got multiple as well as duplicate entries. Hence, I removed duplicate values w.r.t column ‘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ID_status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’ and ‘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updated_at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’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Keeping the last updated entry among duplicates, total number of rows reduced from ‘141712’ to ‘89653’.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54A36B-1021-4168-A19A-E4C3866B48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5703" y="2146321"/>
            <a:ext cx="8725256" cy="4393562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</p:pic>
    </p:spTree>
    <p:extLst>
      <p:ext uri="{BB962C8B-B14F-4D97-AF65-F5344CB8AC3E}">
        <p14:creationId xmlns:p14="http://schemas.microsoft.com/office/powerpoint/2010/main" val="20272961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20CD0-26E4-4A74-90D9-BCA1A033D9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3906" y="526003"/>
            <a:ext cx="10018713" cy="965446"/>
          </a:xfrm>
        </p:spPr>
        <p:txBody>
          <a:bodyPr/>
          <a:lstStyle/>
          <a:p>
            <a:r>
              <a:rPr lang="en-US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Feature Engineering</a:t>
            </a:r>
            <a:endParaRPr lang="en-IN" dirty="0">
              <a:solidFill>
                <a:srgbClr val="00206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4DAAAD-589B-42A0-90CD-13D5BFDD14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03906" y="1420427"/>
            <a:ext cx="10018713" cy="4607511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Column  ‘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ID_status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’, represents Eight levels controlling the incident management process transitions from opening until closing the case. But apart from this there are 2 entries with -100. This does not represent any particular state of the Incident. Hence, I replaced it by the ‘mode’ of the column- ‘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ID_status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’ i.e. ‘Resolved’ which accounts for the highest count of occurance-25004.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 checked Feature Importance and Correlation Matrix for each and every column and in accordance with that we dropped some columns.</a:t>
            </a:r>
          </a:p>
          <a:p>
            <a:pPr marL="0" indent="0">
              <a:buNone/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33878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00A58F-2406-41D8-B90F-59853424D3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0843" y="190130"/>
            <a:ext cx="10018713" cy="1052744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Feature Importance Graph for all the attributes in the Dataset</a:t>
            </a:r>
            <a:endParaRPr lang="en-IN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FF5E90-DC1C-4586-8F8B-C89301AE4F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1460" y="1408914"/>
            <a:ext cx="8820150" cy="5105400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</p:pic>
    </p:spTree>
    <p:extLst>
      <p:ext uri="{BB962C8B-B14F-4D97-AF65-F5344CB8AC3E}">
        <p14:creationId xmlns:p14="http://schemas.microsoft.com/office/powerpoint/2010/main" val="37213094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CBB726-FDFA-4D54-AE08-EBBBE9CBDB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6353" y="-124287"/>
            <a:ext cx="10018713" cy="752383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Correlation Matrix : Heatmap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01D916-20A5-4A4C-AC37-8CAA2698B5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7779" y="1282823"/>
            <a:ext cx="10313415" cy="5575177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3E9116EC-12D8-432E-9CE0-EDBC6AC902D0}"/>
              </a:ext>
            </a:extLst>
          </p:cNvPr>
          <p:cNvSpPr txBox="1">
            <a:spLocks/>
          </p:cNvSpPr>
          <p:nvPr/>
        </p:nvSpPr>
        <p:spPr>
          <a:xfrm>
            <a:off x="1757779" y="530440"/>
            <a:ext cx="10018713" cy="75238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 its clearly observed, many columns are showing high correlation with Target Variable and also showing inter-correlation with each other.</a:t>
            </a:r>
          </a:p>
        </p:txBody>
      </p:sp>
    </p:spTree>
    <p:extLst>
      <p:ext uri="{BB962C8B-B14F-4D97-AF65-F5344CB8AC3E}">
        <p14:creationId xmlns:p14="http://schemas.microsoft.com/office/powerpoint/2010/main" val="10217850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5898DE-6341-458E-8458-688B2351D2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3189" y="144262"/>
            <a:ext cx="10018713" cy="619217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Final Dataset for Model Building</a:t>
            </a:r>
            <a:endParaRPr lang="en-IN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4C454F-EF9E-4497-8811-7DE37E43E6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687" y="1482325"/>
            <a:ext cx="10768615" cy="5231413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D095463C-4C30-45C1-BC1E-6D79F7423813}"/>
              </a:ext>
            </a:extLst>
          </p:cNvPr>
          <p:cNvSpPr txBox="1">
            <a:spLocks/>
          </p:cNvSpPr>
          <p:nvPr/>
        </p:nvSpPr>
        <p:spPr>
          <a:xfrm>
            <a:off x="1645589" y="763479"/>
            <a:ext cx="10018713" cy="61921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Below is the list of First and Last 5 entries of the final Dataset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1050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DC1D7-B0C7-4AC7-9103-88A0C66E3F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0" y="121329"/>
            <a:ext cx="10018713" cy="945472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 Building</a:t>
            </a:r>
            <a:endParaRPr lang="en-IN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6FD686-87CA-4155-AB44-FDFDA5279B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51037" y="781234"/>
            <a:ext cx="3453413" cy="60767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is the list of models I tried for this Dataset. Out of which, the best model I got is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CatBoost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with High Accuracy, Precision, Recall and F1 Score.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0243E4-8727-4F28-979E-F270204E21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520" y="1198485"/>
            <a:ext cx="7026352" cy="5406501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</p:pic>
    </p:spTree>
    <p:extLst>
      <p:ext uri="{BB962C8B-B14F-4D97-AF65-F5344CB8AC3E}">
        <p14:creationId xmlns:p14="http://schemas.microsoft.com/office/powerpoint/2010/main" val="18795679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7EE974-3AA6-451F-B58C-B4E1AEB224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685801"/>
            <a:ext cx="10018713" cy="1657904"/>
          </a:xfrm>
        </p:spPr>
        <p:txBody>
          <a:bodyPr>
            <a:normAutofit/>
          </a:bodyPr>
          <a:lstStyle/>
          <a:p>
            <a:r>
              <a:rPr lang="en-US" sz="48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BUSINESS OBJECTIVE</a:t>
            </a:r>
            <a:endParaRPr lang="en-IN" sz="48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1C789A-459E-4EF1-8096-A5C31EC9F4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2592279"/>
            <a:ext cx="10018713" cy="3897297"/>
          </a:xfrm>
        </p:spPr>
        <p:txBody>
          <a:bodyPr>
            <a:normAutofit lnSpcReduction="10000"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 incident is an unplanned interruption to an IT Service or reduction in the quality of an IT Service. Failure of a service, service degradation, failure of a server etc. are all incidents. These incidents all affect the service delivery to the customer or business.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Business Impact decides the level of priority of an Incident. The impact is often based on how Service Levels will be affected in a business of the company.</a:t>
            </a:r>
          </a:p>
          <a:p>
            <a:pPr marL="0" indent="0">
              <a:buNone/>
            </a:pPr>
            <a:r>
              <a:rPr lang="en-IN" sz="3200" dirty="0">
                <a:solidFill>
                  <a:schemeClr val="accent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	The business Objective for this Project is to predict the 	impact of the incident raised by the customer. </a:t>
            </a:r>
          </a:p>
          <a:p>
            <a:pPr marL="0" indent="0">
              <a:buNone/>
            </a:pPr>
            <a:endParaRPr lang="en-IN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D007F104-0D85-4FA5-9C3F-54BFEAB3AA1D}"/>
              </a:ext>
            </a:extLst>
          </p:cNvPr>
          <p:cNvSpPr/>
          <p:nvPr/>
        </p:nvSpPr>
        <p:spPr>
          <a:xfrm>
            <a:off x="10532720" y="176795"/>
            <a:ext cx="1187056" cy="4113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92645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0CC05E-5F9A-456B-91C5-2D1B175DD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7476" y="248759"/>
            <a:ext cx="10018713" cy="903303"/>
          </a:xfrm>
        </p:spPr>
        <p:txBody>
          <a:bodyPr/>
          <a:lstStyle/>
          <a:p>
            <a:r>
              <a:rPr lang="en-US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Confusion Matrix for </a:t>
            </a:r>
            <a:r>
              <a:rPr lang="en-US" b="1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CatBoost</a:t>
            </a:r>
            <a:endParaRPr lang="en-IN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8404FE-6A0C-4D01-B022-7A0855E00C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7993" y="1152062"/>
            <a:ext cx="8106532" cy="5457179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</p:pic>
    </p:spTree>
    <p:extLst>
      <p:ext uri="{BB962C8B-B14F-4D97-AF65-F5344CB8AC3E}">
        <p14:creationId xmlns:p14="http://schemas.microsoft.com/office/powerpoint/2010/main" val="26748304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B3B6A3-C6BB-4CC0-944B-8C2169E46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09" y="591844"/>
            <a:ext cx="10018713" cy="949911"/>
          </a:xfrm>
        </p:spPr>
        <p:txBody>
          <a:bodyPr/>
          <a:lstStyle/>
          <a:p>
            <a:r>
              <a:rPr lang="en-US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Deployment Using Flask</a:t>
            </a:r>
            <a:endParaRPr lang="en-IN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1C03A2-5636-41D1-B09B-5129A357BE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1216241"/>
            <a:ext cx="10018713" cy="4574959"/>
          </a:xfrm>
        </p:spPr>
        <p:txBody>
          <a:bodyPr>
            <a:normAutofit/>
          </a:bodyPr>
          <a:lstStyle/>
          <a:p>
            <a:r>
              <a:rPr lang="en-US" sz="2800" dirty="0"/>
              <a:t>For Deployment I considered only those columns which I have finalized for Model building.</a:t>
            </a:r>
          </a:p>
          <a:p>
            <a:r>
              <a:rPr lang="en-US" sz="2800" dirty="0"/>
              <a:t>For Show casing the project(model built in Python) on Local Machine I used Flask framework.</a:t>
            </a:r>
          </a:p>
          <a:p>
            <a:r>
              <a:rPr lang="en-US" sz="2800" dirty="0"/>
              <a:t>I deployed the final model on Heroku Cloud Platform.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37560752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979E73-62A9-411E-9AA7-CDF131ED3E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8699" y="188651"/>
            <a:ext cx="10018713" cy="494930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Final Deployment Page</a:t>
            </a:r>
            <a:endParaRPr lang="en-IN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005C1B-084E-466A-B473-9E937ECB79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8359" y="870013"/>
            <a:ext cx="7730456" cy="240584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6C828C9-C62C-4516-8CF0-D39FA24AD5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8358" y="3275860"/>
            <a:ext cx="7730457" cy="3393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6079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498837-56CE-4ABF-B126-87BCEA41EC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2627" y="197529"/>
            <a:ext cx="10018713" cy="1000956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‘Impact Prediction for below Input’</a:t>
            </a:r>
            <a:endParaRPr lang="en-IN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CCD280-869A-4C0A-8CF5-AA90AE5DE1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7173" y="1447061"/>
            <a:ext cx="9589623" cy="5131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3326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E8797B-F62F-49FC-9B3C-309CA38FA6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9821" y="179772"/>
            <a:ext cx="10018713" cy="787893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Impact Prediction Output</a:t>
            </a:r>
            <a:endParaRPr lang="en-IN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FAFC4A-571D-47E1-9FED-029DFC7552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0439" y="1225118"/>
            <a:ext cx="9144000" cy="5335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2500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F3CDF-A16D-4344-A25E-2BCBAF6C38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0" y="669154"/>
            <a:ext cx="10018713" cy="761260"/>
          </a:xfrm>
        </p:spPr>
        <p:txBody>
          <a:bodyPr/>
          <a:lstStyle/>
          <a:p>
            <a:r>
              <a:rPr lang="en-US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CHALLENGES FACED</a:t>
            </a:r>
            <a:endParaRPr lang="en-IN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2C8F97-F891-467B-8173-E405AED38F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1562469"/>
            <a:ext cx="10018713" cy="1615737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1] Imbalanced data - Column Selection was a tricky task.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2] Improving precision and recall - Impact ‘Medium’ has largest value count. Hence, Precision and Recall for others (‘High’ and ‘Low’) was getting degraded for multiple models.</a:t>
            </a:r>
          </a:p>
          <a:p>
            <a:pPr marL="0" indent="0">
              <a:buNone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3] Columns had Mixed Datatypes – Lot of Transformations done on columns</a:t>
            </a:r>
            <a:r>
              <a:rPr lang="en-IN" dirty="0"/>
              <a:t>.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5DFAC4D-4332-46F9-AA38-5ECF2E236DE0}"/>
              </a:ext>
            </a:extLst>
          </p:cNvPr>
          <p:cNvSpPr txBox="1">
            <a:spLocks/>
          </p:cNvSpPr>
          <p:nvPr/>
        </p:nvSpPr>
        <p:spPr>
          <a:xfrm>
            <a:off x="1484309" y="4413681"/>
            <a:ext cx="10018713" cy="16157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1] Applying different techniques for Data  Cleaning and Data pre-processing  we got desired results.</a:t>
            </a:r>
          </a:p>
          <a:p>
            <a:pPr marL="0" indent="0">
              <a:buFont typeface="Arial"/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2] Stratified k fold Selection helped to overcome this problem.</a:t>
            </a:r>
          </a:p>
          <a:p>
            <a:pPr marL="0" indent="0">
              <a:buFont typeface="Arial"/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3]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Catboost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eliminated multiple EDA steps of converting Categorical Data into Numerical format.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08CFC8D-C486-4688-BD0D-40DA5F2FB87F}"/>
              </a:ext>
            </a:extLst>
          </p:cNvPr>
          <p:cNvSpPr txBox="1">
            <a:spLocks/>
          </p:cNvSpPr>
          <p:nvPr/>
        </p:nvSpPr>
        <p:spPr>
          <a:xfrm>
            <a:off x="1618955" y="3319139"/>
            <a:ext cx="10018713" cy="76126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OVERCOME CHALLENGES </a:t>
            </a:r>
            <a:endParaRPr lang="en-IN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52940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513603-DDC0-40C9-B407-D1A4672123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3289" y="3597676"/>
            <a:ext cx="10018713" cy="1752599"/>
          </a:xfrm>
        </p:spPr>
        <p:txBody>
          <a:bodyPr>
            <a:normAutofit/>
          </a:bodyPr>
          <a:lstStyle/>
          <a:p>
            <a:r>
              <a:rPr lang="en-US" sz="72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THANK YOU!!</a:t>
            </a:r>
            <a:endParaRPr lang="en-IN" sz="7200" b="1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95174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CB8A81-1CC7-4A52-8C76-D5CC3A1DEB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1375418"/>
            <a:ext cx="11325421" cy="1635496"/>
          </a:xfrm>
        </p:spPr>
        <p:txBody>
          <a:bodyPr>
            <a:noAutofit/>
          </a:bodyPr>
          <a:lstStyle/>
          <a:p>
            <a:pPr algn="l"/>
            <a:r>
              <a:rPr lang="en-US" dirty="0">
                <a:solidFill>
                  <a:srgbClr val="002060"/>
                </a:solidFill>
              </a:rPr>
              <a:t>P</a:t>
            </a:r>
            <a:r>
              <a:rPr lang="en-US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roject Architecture/Project Flow</a:t>
            </a:r>
            <a:endParaRPr lang="en-IN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29619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Rectangle 125">
            <a:extLst>
              <a:ext uri="{FF2B5EF4-FFF2-40B4-BE49-F238E27FC236}">
                <a16:creationId xmlns:a16="http://schemas.microsoft.com/office/drawing/2014/main" id="{C4229AC9-CB69-41E1-8642-88D5A922B6F4}"/>
              </a:ext>
            </a:extLst>
          </p:cNvPr>
          <p:cNvSpPr/>
          <p:nvPr/>
        </p:nvSpPr>
        <p:spPr>
          <a:xfrm>
            <a:off x="9074984" y="0"/>
            <a:ext cx="3009501" cy="6684259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F23872A2-D7F1-47DA-9E9B-0D897A252E53}"/>
              </a:ext>
            </a:extLst>
          </p:cNvPr>
          <p:cNvSpPr/>
          <p:nvPr/>
        </p:nvSpPr>
        <p:spPr>
          <a:xfrm>
            <a:off x="5869156" y="9337"/>
            <a:ext cx="3183405" cy="6684259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6BE5AE5-8015-4A84-8ABC-ECCBBF4A4F64}"/>
              </a:ext>
            </a:extLst>
          </p:cNvPr>
          <p:cNvSpPr/>
          <p:nvPr/>
        </p:nvSpPr>
        <p:spPr>
          <a:xfrm>
            <a:off x="2816605" y="19279"/>
            <a:ext cx="3052717" cy="6664980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3628AD5-46B8-4266-A3FF-2056A42ABAFE}"/>
              </a:ext>
            </a:extLst>
          </p:cNvPr>
          <p:cNvSpPr/>
          <p:nvPr/>
        </p:nvSpPr>
        <p:spPr>
          <a:xfrm>
            <a:off x="73270" y="0"/>
            <a:ext cx="2779860" cy="6684259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Flowchart: Process 6"/>
          <p:cNvSpPr/>
          <p:nvPr/>
        </p:nvSpPr>
        <p:spPr>
          <a:xfrm>
            <a:off x="482551" y="1266244"/>
            <a:ext cx="1752600" cy="762000"/>
          </a:xfrm>
          <a:prstGeom prst="flowChartProcess">
            <a:avLst/>
          </a:prstGeom>
          <a:ln>
            <a:noFill/>
            <a:headEnd type="none" w="med" len="med"/>
            <a:tailEnd type="none" w="med" len="med"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</a:t>
            </a:r>
          </a:p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COLLECTION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00584" y="0"/>
            <a:ext cx="2752546" cy="628918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COLLECTION 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869157" y="0"/>
            <a:ext cx="3183404" cy="638258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l">
              <a:rot lat="0" lon="0" rev="4800000"/>
            </a:lightRig>
          </a:scene3d>
          <a:sp3d prstMaterial="matte">
            <a:bevelT w="127000" h="63500"/>
          </a:sp3d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BUILDING</a:t>
            </a:r>
          </a:p>
        </p:txBody>
      </p:sp>
      <p:sp>
        <p:nvSpPr>
          <p:cNvPr id="16" name="Flowchart: Process 15"/>
          <p:cNvSpPr/>
          <p:nvPr/>
        </p:nvSpPr>
        <p:spPr>
          <a:xfrm>
            <a:off x="3579948" y="2504136"/>
            <a:ext cx="1603686" cy="874614"/>
          </a:xfrm>
          <a:prstGeom prst="flowChartProcess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</a:p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CLEANING</a:t>
            </a:r>
          </a:p>
        </p:txBody>
      </p:sp>
      <p:sp>
        <p:nvSpPr>
          <p:cNvPr id="18" name="Flowchart: Process 17"/>
          <p:cNvSpPr/>
          <p:nvPr/>
        </p:nvSpPr>
        <p:spPr>
          <a:xfrm>
            <a:off x="3426249" y="5559698"/>
            <a:ext cx="2092048" cy="752340"/>
          </a:xfrm>
          <a:prstGeom prst="flowChartProcess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</a:t>
            </a:r>
          </a:p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ENGINEERING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Flowchart: Process 19"/>
          <p:cNvSpPr/>
          <p:nvPr/>
        </p:nvSpPr>
        <p:spPr>
          <a:xfrm>
            <a:off x="9529245" y="4792552"/>
            <a:ext cx="2114306" cy="1280256"/>
          </a:xfrm>
          <a:prstGeom prst="flowChartProcess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FINAL DEPLOYMENT ON CLOUD PLATFORM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Flowchart: Process 20"/>
          <p:cNvSpPr/>
          <p:nvPr/>
        </p:nvSpPr>
        <p:spPr>
          <a:xfrm>
            <a:off x="9502592" y="3139782"/>
            <a:ext cx="2140959" cy="893175"/>
          </a:xfrm>
          <a:prstGeom prst="flowChartProcess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DEPLOY ON LOCAL SYSTEM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Flowchart: Process 21"/>
          <p:cNvSpPr/>
          <p:nvPr/>
        </p:nvSpPr>
        <p:spPr>
          <a:xfrm>
            <a:off x="9504626" y="1319950"/>
            <a:ext cx="2053390" cy="855134"/>
          </a:xfrm>
          <a:prstGeom prst="flowChartProcess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FLASK/DJANGO</a:t>
            </a:r>
          </a:p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FRAMEWORK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Flowchart: Process 23"/>
          <p:cNvSpPr/>
          <p:nvPr/>
        </p:nvSpPr>
        <p:spPr>
          <a:xfrm>
            <a:off x="6685573" y="4076700"/>
            <a:ext cx="1841932" cy="2142543"/>
          </a:xfrm>
          <a:prstGeom prst="flowChartProcess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CHOOSE BEST MODEL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 High</a:t>
            </a:r>
          </a:p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1] Accuracy</a:t>
            </a:r>
          </a:p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2] Precision</a:t>
            </a:r>
          </a:p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3]      Recall</a:t>
            </a:r>
          </a:p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4] F1 score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Flowchart: Process 24"/>
          <p:cNvSpPr/>
          <p:nvPr/>
        </p:nvSpPr>
        <p:spPr>
          <a:xfrm>
            <a:off x="6716962" y="2589599"/>
            <a:ext cx="1741087" cy="703688"/>
          </a:xfrm>
          <a:prstGeom prst="flowChartProcess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</a:t>
            </a:r>
          </a:p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BUILDING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Flowchart: Process 25"/>
          <p:cNvSpPr/>
          <p:nvPr/>
        </p:nvSpPr>
        <p:spPr>
          <a:xfrm>
            <a:off x="6420404" y="1295400"/>
            <a:ext cx="2439951" cy="703688"/>
          </a:xfrm>
          <a:prstGeom prst="flowChartProcess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 TEST SPLIT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8" name="Straight Arrow Connector 27"/>
          <p:cNvCxnSpPr>
            <a:cxnSpLocks/>
          </p:cNvCxnSpPr>
          <p:nvPr/>
        </p:nvCxnSpPr>
        <p:spPr>
          <a:xfrm flipV="1">
            <a:off x="1358851" y="2076822"/>
            <a:ext cx="0" cy="194603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Elbow Connector 33"/>
          <p:cNvCxnSpPr>
            <a:cxnSpLocks/>
          </p:cNvCxnSpPr>
          <p:nvPr/>
        </p:nvCxnSpPr>
        <p:spPr>
          <a:xfrm rot="5400000" flipH="1" flipV="1">
            <a:off x="3283019" y="3192421"/>
            <a:ext cx="4631281" cy="1607952"/>
          </a:xfrm>
          <a:prstGeom prst="bentConnector4">
            <a:avLst>
              <a:gd name="adj1" fmla="val -6718"/>
              <a:gd name="adj2" fmla="val 84091"/>
            </a:avLst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cxnSpLocks/>
          </p:cNvCxnSpPr>
          <p:nvPr/>
        </p:nvCxnSpPr>
        <p:spPr>
          <a:xfrm>
            <a:off x="2235151" y="1658990"/>
            <a:ext cx="110035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5" name="Elbow Connector 54"/>
          <p:cNvCxnSpPr>
            <a:cxnSpLocks/>
          </p:cNvCxnSpPr>
          <p:nvPr/>
        </p:nvCxnSpPr>
        <p:spPr>
          <a:xfrm rot="5400000" flipH="1" flipV="1">
            <a:off x="6586515" y="3323556"/>
            <a:ext cx="4325512" cy="1506289"/>
          </a:xfrm>
          <a:prstGeom prst="bentConnector4">
            <a:avLst>
              <a:gd name="adj1" fmla="val -5285"/>
              <a:gd name="adj2" fmla="val 87301"/>
            </a:avLst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>
            <a:cxnSpLocks/>
            <a:stCxn id="22" idx="2"/>
          </p:cNvCxnSpPr>
          <p:nvPr/>
        </p:nvCxnSpPr>
        <p:spPr>
          <a:xfrm flipH="1">
            <a:off x="10490381" y="2175084"/>
            <a:ext cx="40940" cy="92893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>
            <a:cxnSpLocks/>
            <a:stCxn id="21" idx="2"/>
            <a:endCxn id="20" idx="0"/>
          </p:cNvCxnSpPr>
          <p:nvPr/>
        </p:nvCxnSpPr>
        <p:spPr>
          <a:xfrm>
            <a:off x="10573072" y="4032957"/>
            <a:ext cx="13326" cy="75959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cxnSpLocks/>
          </p:cNvCxnSpPr>
          <p:nvPr/>
        </p:nvCxnSpPr>
        <p:spPr>
          <a:xfrm>
            <a:off x="7586242" y="2028244"/>
            <a:ext cx="0" cy="55399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cxnSpLocks/>
          </p:cNvCxnSpPr>
          <p:nvPr/>
        </p:nvCxnSpPr>
        <p:spPr>
          <a:xfrm>
            <a:off x="7635692" y="3328114"/>
            <a:ext cx="13687" cy="72837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>
            <a:cxnSpLocks/>
            <a:endCxn id="16" idx="0"/>
          </p:cNvCxnSpPr>
          <p:nvPr/>
        </p:nvCxnSpPr>
        <p:spPr>
          <a:xfrm>
            <a:off x="4381791" y="1999088"/>
            <a:ext cx="0" cy="50504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>
            <a:cxnSpLocks/>
          </p:cNvCxnSpPr>
          <p:nvPr/>
        </p:nvCxnSpPr>
        <p:spPr>
          <a:xfrm>
            <a:off x="4389825" y="3438336"/>
            <a:ext cx="0" cy="58452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>
            <a:cxnSpLocks/>
            <a:endCxn id="18" idx="0"/>
          </p:cNvCxnSpPr>
          <p:nvPr/>
        </p:nvCxnSpPr>
        <p:spPr>
          <a:xfrm>
            <a:off x="4471225" y="4873718"/>
            <a:ext cx="1048" cy="68598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6" name="Rectangle 95"/>
          <p:cNvSpPr/>
          <p:nvPr/>
        </p:nvSpPr>
        <p:spPr>
          <a:xfrm>
            <a:off x="9064824" y="19279"/>
            <a:ext cx="3009501" cy="638258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DEPLOYMENT</a:t>
            </a:r>
          </a:p>
        </p:txBody>
      </p:sp>
      <p:sp>
        <p:nvSpPr>
          <p:cNvPr id="35" name="Flowchart: Process 34">
            <a:extLst>
              <a:ext uri="{FF2B5EF4-FFF2-40B4-BE49-F238E27FC236}">
                <a16:creationId xmlns:a16="http://schemas.microsoft.com/office/drawing/2014/main" id="{4C4CCD3F-6B07-49D6-9D66-A18CD8225FD0}"/>
              </a:ext>
            </a:extLst>
          </p:cNvPr>
          <p:cNvSpPr/>
          <p:nvPr/>
        </p:nvSpPr>
        <p:spPr>
          <a:xfrm>
            <a:off x="3335501" y="1168754"/>
            <a:ext cx="2087978" cy="796822"/>
          </a:xfrm>
          <a:prstGeom prst="flowChartProcess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</a:p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VISUALIZATION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8120A4EF-CDF0-431D-B1FE-CB4136179E47}"/>
              </a:ext>
            </a:extLst>
          </p:cNvPr>
          <p:cNvCxnSpPr/>
          <p:nvPr/>
        </p:nvCxnSpPr>
        <p:spPr>
          <a:xfrm flipV="1">
            <a:off x="14249400" y="2248679"/>
            <a:ext cx="23327" cy="280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77F8BA47-AE65-46F8-8B65-97D955F0E6CB}"/>
              </a:ext>
            </a:extLst>
          </p:cNvPr>
          <p:cNvSpPr/>
          <p:nvPr/>
        </p:nvSpPr>
        <p:spPr>
          <a:xfrm>
            <a:off x="2853131" y="-14376"/>
            <a:ext cx="3009501" cy="638258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EDA</a:t>
            </a:r>
          </a:p>
        </p:txBody>
      </p:sp>
      <p:sp>
        <p:nvSpPr>
          <p:cNvPr id="8" name="Flowchart: Process 7"/>
          <p:cNvSpPr/>
          <p:nvPr/>
        </p:nvSpPr>
        <p:spPr>
          <a:xfrm>
            <a:off x="490887" y="4071438"/>
            <a:ext cx="1752600" cy="762000"/>
          </a:xfrm>
          <a:prstGeom prst="flowChartProcess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BUSINESS </a:t>
            </a:r>
          </a:p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Flowchart: Process 4">
            <a:extLst>
              <a:ext uri="{FF2B5EF4-FFF2-40B4-BE49-F238E27FC236}">
                <a16:creationId xmlns:a16="http://schemas.microsoft.com/office/drawing/2014/main" id="{2D9B4F48-51ED-4BE4-B27E-943CA7D9DE38}"/>
              </a:ext>
            </a:extLst>
          </p:cNvPr>
          <p:cNvSpPr/>
          <p:nvPr/>
        </p:nvSpPr>
        <p:spPr>
          <a:xfrm>
            <a:off x="3344018" y="4040212"/>
            <a:ext cx="2209764" cy="793226"/>
          </a:xfrm>
          <a:prstGeom prst="flowChartProcess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</a:t>
            </a:r>
          </a:p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PRE-PROCESSING</a:t>
            </a:r>
          </a:p>
        </p:txBody>
      </p:sp>
    </p:spTree>
    <p:extLst>
      <p:ext uri="{BB962C8B-B14F-4D97-AF65-F5344CB8AC3E}">
        <p14:creationId xmlns:p14="http://schemas.microsoft.com/office/powerpoint/2010/main" val="13169316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C4992E-F9CC-4C81-92D1-42CD06DC55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7879" y="82118"/>
            <a:ext cx="8591148" cy="734627"/>
          </a:xfrm>
        </p:spPr>
        <p:txBody>
          <a:bodyPr/>
          <a:lstStyle/>
          <a:p>
            <a:r>
              <a:rPr lang="en-US" b="1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DataSet</a:t>
            </a:r>
            <a:r>
              <a:rPr lang="en-US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Details</a:t>
            </a:r>
            <a:endParaRPr lang="en-IN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26E041-A2A0-479E-93B8-02505EABFF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48901" y="1029810"/>
            <a:ext cx="10246083" cy="2454065"/>
          </a:xfrm>
        </p:spPr>
        <p:txBody>
          <a:bodyPr>
            <a:normAutofit fontScale="85000" lnSpcReduction="20000"/>
          </a:bodyPr>
          <a:lstStyle/>
          <a:p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dataset is having incidents raised by customers. Which contains an event log of an incident management process extracted from a service desk platform of an IT company.</a:t>
            </a:r>
          </a:p>
          <a:p>
            <a:r>
              <a:rPr lang="en-IN" sz="26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Dataset has more than 1+ lakh Incidents and some of the data was anonymized for privacy.</a:t>
            </a: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comprises of 25 columns in total out of which 24 are Independent Variables and 'impact' is Target Variable. </a:t>
            </a:r>
          </a:p>
          <a:p>
            <a:pPr marL="0" indent="0">
              <a:buNone/>
            </a:pPr>
            <a:endParaRPr lang="en-IN" dirty="0"/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FF334383-7C05-48E8-BA90-6E5D8770E40B}"/>
              </a:ext>
            </a:extLst>
          </p:cNvPr>
          <p:cNvSpPr/>
          <p:nvPr/>
        </p:nvSpPr>
        <p:spPr>
          <a:xfrm>
            <a:off x="10665885" y="270388"/>
            <a:ext cx="1187056" cy="4113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3754C51-44CB-49AA-88CD-4A07C8028C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48870"/>
            <a:ext cx="12192000" cy="3124200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</p:pic>
    </p:spTree>
    <p:extLst>
      <p:ext uri="{BB962C8B-B14F-4D97-AF65-F5344CB8AC3E}">
        <p14:creationId xmlns:p14="http://schemas.microsoft.com/office/powerpoint/2010/main" val="8145291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2E841-ADCF-42B0-B11F-D14766DC30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230820"/>
            <a:ext cx="10018713" cy="852256"/>
          </a:xfrm>
        </p:spPr>
        <p:txBody>
          <a:bodyPr/>
          <a:lstStyle/>
          <a:p>
            <a:r>
              <a:rPr lang="en-US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Types and Unique Values</a:t>
            </a:r>
            <a:endParaRPr lang="en-IN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FF4F12-B2F7-4294-85F0-8D29D2DBF2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0288" y="1251751"/>
            <a:ext cx="4048125" cy="5468646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3B7B977-4A91-467F-9992-0D8E3B5322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0910" y="1287262"/>
            <a:ext cx="3749151" cy="5433135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</p:pic>
    </p:spTree>
    <p:extLst>
      <p:ext uri="{BB962C8B-B14F-4D97-AF65-F5344CB8AC3E}">
        <p14:creationId xmlns:p14="http://schemas.microsoft.com/office/powerpoint/2010/main" val="32515600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2E00A4-AB4E-4209-8507-B784335671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09" y="349928"/>
            <a:ext cx="10018713" cy="787893"/>
          </a:xfrm>
        </p:spPr>
        <p:txBody>
          <a:bodyPr>
            <a:normAutofit/>
          </a:bodyPr>
          <a:lstStyle/>
          <a:p>
            <a:r>
              <a:rPr lang="en-US" sz="44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Visualization</a:t>
            </a:r>
            <a:endParaRPr lang="en-IN" sz="44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F383C2-5744-4B31-9695-F2DDFA6C45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7025" y="1637423"/>
            <a:ext cx="9760286" cy="4346128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</p:pic>
    </p:spTree>
    <p:extLst>
      <p:ext uri="{BB962C8B-B14F-4D97-AF65-F5344CB8AC3E}">
        <p14:creationId xmlns:p14="http://schemas.microsoft.com/office/powerpoint/2010/main" val="20039586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373745-5DE4-40BF-A382-D5C3D1F5F0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599" y="141116"/>
            <a:ext cx="10018713" cy="699117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Target Variable-’impact’</a:t>
            </a:r>
            <a:endParaRPr lang="en-IN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AF1ADB-6502-4189-8B87-2426368B7D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5938" y="1093433"/>
            <a:ext cx="10409329" cy="613115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/>
              <a:t>As shown in graph, Impact-’Medium’ count is high in the dataset as compared to ‘High’ and ‘Low’.</a:t>
            </a:r>
            <a:endParaRPr lang="en-IN" dirty="0"/>
          </a:p>
        </p:txBody>
      </p:sp>
      <p:pic>
        <p:nvPicPr>
          <p:cNvPr id="5" name="slide2" descr="Impact">
            <a:extLst>
              <a:ext uri="{FF2B5EF4-FFF2-40B4-BE49-F238E27FC236}">
                <a16:creationId xmlns:a16="http://schemas.microsoft.com/office/drawing/2014/main" id="{28FB004F-A0F3-492C-B6A8-EAABC03E64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0095" y="1786447"/>
            <a:ext cx="8135253" cy="4767308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</p:pic>
    </p:spTree>
    <p:extLst>
      <p:ext uri="{BB962C8B-B14F-4D97-AF65-F5344CB8AC3E}">
        <p14:creationId xmlns:p14="http://schemas.microsoft.com/office/powerpoint/2010/main" val="29678052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17075A-7E1F-4C9A-80CA-127B2DCD0B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8386" y="295183"/>
            <a:ext cx="10018713" cy="663605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‘</a:t>
            </a:r>
            <a:r>
              <a:rPr lang="en-US" b="1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Category_ID</a:t>
            </a:r>
            <a:r>
              <a:rPr lang="en-US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’</a:t>
            </a:r>
            <a:endParaRPr lang="en-IN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slide8" descr="category_ID">
            <a:extLst>
              <a:ext uri="{FF2B5EF4-FFF2-40B4-BE49-F238E27FC236}">
                <a16:creationId xmlns:a16="http://schemas.microsoft.com/office/drawing/2014/main" id="{6E43856F-9B73-43E0-A1B1-6A4E02FA0A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5465" y="1029811"/>
            <a:ext cx="9421634" cy="5756798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</p:pic>
    </p:spTree>
    <p:extLst>
      <p:ext uri="{BB962C8B-B14F-4D97-AF65-F5344CB8AC3E}">
        <p14:creationId xmlns:p14="http://schemas.microsoft.com/office/powerpoint/2010/main" val="45595086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TM03457496[[fn=Parallax]]</Template>
  <TotalTime>1060</TotalTime>
  <Words>799</Words>
  <Application>Microsoft Office PowerPoint</Application>
  <PresentationFormat>Widescreen</PresentationFormat>
  <Paragraphs>88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Arial</vt:lpstr>
      <vt:lpstr>Corbel</vt:lpstr>
      <vt:lpstr>Times New Roman</vt:lpstr>
      <vt:lpstr>Parallax</vt:lpstr>
      <vt:lpstr>Incident Services : Impact Prediction</vt:lpstr>
      <vt:lpstr>BUSINESS OBJECTIVE</vt:lpstr>
      <vt:lpstr>Project Architecture/Project Flow</vt:lpstr>
      <vt:lpstr>PowerPoint Presentation</vt:lpstr>
      <vt:lpstr>DataSet Details</vt:lpstr>
      <vt:lpstr>Data Types and Unique Values</vt:lpstr>
      <vt:lpstr>Data Visualization</vt:lpstr>
      <vt:lpstr>Target Variable-’impact’</vt:lpstr>
      <vt:lpstr>‘Category_ID’</vt:lpstr>
      <vt:lpstr>‘Location Attribute’</vt:lpstr>
      <vt:lpstr>‘Caller_ID’ and ‘Type_Contact’</vt:lpstr>
      <vt:lpstr>Total Number of days taken for some particular locations to resolve the issue.</vt:lpstr>
      <vt:lpstr>Exploratory Data Analysis (EDA) </vt:lpstr>
      <vt:lpstr>Data Cleaning (Continued) </vt:lpstr>
      <vt:lpstr>Feature Engineering</vt:lpstr>
      <vt:lpstr>Feature Importance Graph for all the attributes in the Dataset</vt:lpstr>
      <vt:lpstr>Correlation Matrix : Heatmap </vt:lpstr>
      <vt:lpstr>Final Dataset for Model Building</vt:lpstr>
      <vt:lpstr>Model Building</vt:lpstr>
      <vt:lpstr>Confusion Matrix for CatBoost</vt:lpstr>
      <vt:lpstr>Deployment Using Flask</vt:lpstr>
      <vt:lpstr>Final Deployment Page</vt:lpstr>
      <vt:lpstr>‘Impact Prediction for below Input’</vt:lpstr>
      <vt:lpstr>Impact Prediction Output</vt:lpstr>
      <vt:lpstr>CHALLENGES FACED</vt:lpstr>
      <vt:lpstr>THANK YOU!!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Incident services :  impact prediction</dc:title>
  <dc:creator>Shruti Bichkunde</dc:creator>
  <cp:lastModifiedBy>Shruti Bichkunde</cp:lastModifiedBy>
  <cp:revision>47</cp:revision>
  <dcterms:created xsi:type="dcterms:W3CDTF">2020-10-11T20:35:36Z</dcterms:created>
  <dcterms:modified xsi:type="dcterms:W3CDTF">2020-10-22T14:11:53Z</dcterms:modified>
</cp:coreProperties>
</file>